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30" r:id="rId2"/>
    <p:sldId id="256" r:id="rId3"/>
    <p:sldId id="290" r:id="rId4"/>
    <p:sldId id="297" r:id="rId5"/>
    <p:sldId id="299" r:id="rId6"/>
    <p:sldId id="300" r:id="rId7"/>
    <p:sldId id="309" r:id="rId8"/>
    <p:sldId id="339" r:id="rId9"/>
    <p:sldId id="331" r:id="rId10"/>
    <p:sldId id="323" r:id="rId11"/>
    <p:sldId id="324" r:id="rId12"/>
    <p:sldId id="340" r:id="rId13"/>
    <p:sldId id="322" r:id="rId14"/>
    <p:sldId id="341" r:id="rId15"/>
    <p:sldId id="335" r:id="rId16"/>
    <p:sldId id="336" r:id="rId17"/>
    <p:sldId id="332" r:id="rId18"/>
    <p:sldId id="337" r:id="rId19"/>
    <p:sldId id="334" r:id="rId20"/>
    <p:sldId id="338" r:id="rId21"/>
    <p:sldId id="304" r:id="rId22"/>
    <p:sldId id="312" r:id="rId23"/>
    <p:sldId id="313" r:id="rId24"/>
    <p:sldId id="361" r:id="rId25"/>
    <p:sldId id="362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05" r:id="rId38"/>
    <p:sldId id="306" r:id="rId39"/>
    <p:sldId id="395" r:id="rId40"/>
    <p:sldId id="396" r:id="rId41"/>
    <p:sldId id="397" r:id="rId42"/>
    <p:sldId id="398" r:id="rId43"/>
    <p:sldId id="399" r:id="rId44"/>
    <p:sldId id="400" r:id="rId45"/>
    <p:sldId id="346" r:id="rId46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4" autoAdjust="0"/>
    <p:restoredTop sz="94607" autoAdjust="0"/>
  </p:normalViewPr>
  <p:slideViewPr>
    <p:cSldViewPr>
      <p:cViewPr varScale="1">
        <p:scale>
          <a:sx n="113" d="100"/>
          <a:sy n="113" d="100"/>
        </p:scale>
        <p:origin x="13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C0AF0E-A31E-4F4C-92FE-93CB1461A8B6}" type="datetimeFigureOut">
              <a:rPr lang="en-GB"/>
              <a:pPr>
                <a:defRPr/>
              </a:pPr>
              <a:t>20/02/2018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01FF4A-7095-4818-A0FF-6628E76383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68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CB4688-038B-4BD0-992A-1F02A69246D6}" type="datetimeFigureOut">
              <a:rPr lang="en-GB"/>
              <a:pPr>
                <a:defRPr/>
              </a:pPr>
              <a:t>20/02/2018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A88C7F-7A35-4343-8540-E9B8855665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730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7902AD-B401-479E-8E03-3C235DD54E7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7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EB29A-18BA-48D7-BCF5-9CA885C5139B}" type="datetimeFigureOut">
              <a:rPr lang="en-GB"/>
              <a:pPr>
                <a:defRPr/>
              </a:pPr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5D9FD-CBB7-49F9-9A22-72DBDA2423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72F61-3859-4F7C-BFFF-0EEC4FB98380}" type="datetimeFigureOut">
              <a:rPr lang="en-GB"/>
              <a:pPr>
                <a:defRPr/>
              </a:pPr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69EB0-980E-4B59-9A3F-5F019D8A07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06C00-A506-4ABE-A51E-75AC61C77A29}" type="datetimeFigureOut">
              <a:rPr lang="en-GB"/>
              <a:pPr>
                <a:defRPr/>
              </a:pPr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94EE2-EA54-4CCD-A04C-D4D9602BFB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EBE36-8D16-4045-9355-9045A82A10E3}" type="datetimeFigureOut">
              <a:rPr lang="en-GB"/>
              <a:pPr>
                <a:defRPr/>
              </a:pPr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984F-B8CF-4915-93D7-FD4CDA1295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DBC80-ACF7-479C-A590-6C5267956A63}" type="datetimeFigureOut">
              <a:rPr lang="en-GB"/>
              <a:pPr>
                <a:defRPr/>
              </a:pPr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88CA-DE58-494E-878A-7E2C6B2E4B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D5589-953D-4124-929B-2A49F9B03CF9}" type="datetimeFigureOut">
              <a:rPr lang="en-GB"/>
              <a:pPr>
                <a:defRPr/>
              </a:pPr>
              <a:t>20/02/2018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F7776-0754-4B7E-93EA-FEE452063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951CB-3866-4EC4-A070-216FBA367F66}" type="datetimeFigureOut">
              <a:rPr lang="en-GB"/>
              <a:pPr>
                <a:defRPr/>
              </a:pPr>
              <a:t>20/02/2018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CF53D-496D-4D03-85C8-300118CA4B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264FC-2EFD-4F40-BDA9-52A7088417CC}" type="datetimeFigureOut">
              <a:rPr lang="en-GB"/>
              <a:pPr>
                <a:defRPr/>
              </a:pPr>
              <a:t>20/02/2018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C59F1-BB54-48EE-85AE-E7C13BCA87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958BC-30FA-4865-B805-A958E31D9C27}" type="datetimeFigureOut">
              <a:rPr lang="en-GB"/>
              <a:pPr>
                <a:defRPr/>
              </a:pPr>
              <a:t>20/02/2018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96DD-F28C-4126-A3D0-17D5100083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2BF7-874C-47A5-8FF9-DAC1C1E28623}" type="datetimeFigureOut">
              <a:rPr lang="en-GB"/>
              <a:pPr>
                <a:defRPr/>
              </a:pPr>
              <a:t>20/02/2018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A2890-AEAF-44B4-A721-5EDC6A6224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D7AA1-A06E-4899-844D-39B66E7A8CE9}" type="datetimeFigureOut">
              <a:rPr lang="en-GB"/>
              <a:pPr>
                <a:defRPr/>
              </a:pPr>
              <a:t>20/02/2018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DD2B6-0A3D-4475-B7F3-4EF52B2C23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722DEA-D150-40D1-8D87-D405673200C8}" type="datetimeFigureOut">
              <a:rPr lang="en-GB"/>
              <a:pPr>
                <a:defRPr/>
              </a:pPr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BD8E54-FD68-442B-8E89-FA84DF0B17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18864" y="1600200"/>
            <a:ext cx="8229600" cy="4525963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43027f09-9079-4b9c-8607-e3ef05560364" descr="97A3345F-DCDE-4618-AE9C-9CB64A8DD812@101sm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02" y="1600200"/>
            <a:ext cx="514372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95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8960" y="-2779557"/>
            <a:ext cx="17281920" cy="1328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24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6792" y="-2691680"/>
            <a:ext cx="14905656" cy="1145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13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84784" y="-1611560"/>
            <a:ext cx="12268200" cy="9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46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84784" y="-1611560"/>
            <a:ext cx="12268200" cy="9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4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84784" y="-1611560"/>
            <a:ext cx="12268200" cy="9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28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0768" y="-1467544"/>
            <a:ext cx="12268200" cy="944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84784" y="-1611560"/>
            <a:ext cx="12268200" cy="9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14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0768" y="-1467544"/>
            <a:ext cx="12268200" cy="944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84784" y="-1611560"/>
            <a:ext cx="12268200" cy="944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84784" y="-1611560"/>
            <a:ext cx="12268200" cy="9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19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84784" y="-1611560"/>
            <a:ext cx="12268200" cy="9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48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84784" y="-1611560"/>
            <a:ext cx="12268200" cy="9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7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84784" y="-1611560"/>
            <a:ext cx="12268200" cy="9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3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1188" y="765175"/>
            <a:ext cx="7772400" cy="208776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Frutiger LT Std 45 Light" pitchFamily="34" charset="0"/>
                <a:cs typeface="+mn-cs"/>
              </a:rPr>
              <a:t>Email Marketing – The Essentials</a:t>
            </a:r>
          </a:p>
          <a:p>
            <a:pPr algn="ctr" fontAlgn="auto">
              <a:spcAft>
                <a:spcPts val="0"/>
              </a:spcAft>
              <a:defRPr/>
            </a:pPr>
            <a:endParaRPr lang="en-GB" sz="4000" dirty="0">
              <a:solidFill>
                <a:schemeClr val="tx1">
                  <a:lumMod val="95000"/>
                  <a:lumOff val="5000"/>
                </a:schemeClr>
              </a:solidFill>
              <a:latin typeface="Frutiger LT Std 45 Light" pitchFamily="34" charset="0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GB" sz="4000" dirty="0">
              <a:solidFill>
                <a:schemeClr val="tx1">
                  <a:lumMod val="95000"/>
                  <a:lumOff val="5000"/>
                </a:schemeClr>
              </a:solidFill>
              <a:latin typeface="Frutiger LT Std 45 Light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2348880"/>
            <a:ext cx="4968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Overview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The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Open &amp; React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Evaluate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Your Campaigns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2100" y="-1295400"/>
            <a:ext cx="12268200" cy="9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3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8313" y="832892"/>
            <a:ext cx="8229600" cy="723900"/>
          </a:xfrm>
        </p:spPr>
        <p:txBody>
          <a:bodyPr/>
          <a:lstStyle/>
          <a:p>
            <a:pPr algn="l"/>
            <a:r>
              <a:rPr lang="en-GB" sz="4000" dirty="0"/>
              <a:t>Get them to react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18864" y="1600200"/>
            <a:ext cx="8229600" cy="4525963"/>
          </a:xfrm>
        </p:spPr>
        <p:txBody>
          <a:bodyPr/>
          <a:lstStyle/>
          <a:p>
            <a:r>
              <a:rPr lang="en-GB" sz="2800" dirty="0"/>
              <a:t>It’s an email</a:t>
            </a:r>
          </a:p>
          <a:p>
            <a:r>
              <a:rPr lang="en-GB" sz="2800" dirty="0"/>
              <a:t>Personal </a:t>
            </a:r>
          </a:p>
          <a:p>
            <a:r>
              <a:rPr lang="en-GB" sz="2800" dirty="0"/>
              <a:t>Relevant</a:t>
            </a:r>
          </a:p>
          <a:p>
            <a:r>
              <a:rPr lang="en-GB" sz="2800" dirty="0"/>
              <a:t>Smart links</a:t>
            </a:r>
          </a:p>
          <a:p>
            <a:r>
              <a:rPr lang="en-GB" sz="2800" dirty="0"/>
              <a:t>Call to action</a:t>
            </a:r>
          </a:p>
        </p:txBody>
      </p:sp>
      <p:pic>
        <p:nvPicPr>
          <p:cNvPr id="2050" name="9d79941f-5003-401b-aff3-869e56277d94" descr="6641040D-8BD6-4336-AF0C-FD7FDEF36C8C@101sm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32" y="980728"/>
            <a:ext cx="37719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288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0768" y="-2778990"/>
            <a:ext cx="14257584" cy="1096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54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60848" y="-3339752"/>
            <a:ext cx="15708560" cy="1207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93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-2911848"/>
            <a:ext cx="8992408" cy="1195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62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4468" y="-1638944"/>
            <a:ext cx="11052935" cy="84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97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2055168"/>
            <a:ext cx="12192000" cy="93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49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2" name="AutoShape 2" descr="save image"/>
          <p:cNvSpPr>
            <a:spLocks noChangeAspect="1" noChangeArrowheads="1"/>
          </p:cNvSpPr>
          <p:nvPr/>
        </p:nvSpPr>
        <p:spPr bwMode="auto">
          <a:xfrm>
            <a:off x="155574" y="-144463"/>
            <a:ext cx="8808913" cy="880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sav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save image"/>
          <p:cNvSpPr>
            <a:spLocks noChangeAspect="1" noChangeArrowheads="1"/>
          </p:cNvSpPr>
          <p:nvPr/>
        </p:nvSpPr>
        <p:spPr bwMode="auto">
          <a:xfrm>
            <a:off x="307974" y="7937"/>
            <a:ext cx="1167681" cy="116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data:image/jpeg;base64,/9j/4AAQSkZJRgABAQAAAQABAAD/2wCEAAkGBwgICAcHBwgHCAcHBwwHBwcHBw8ICQcMFBEWFhQRExMYHCggGBolGxMTITEhJSkrLi4uFx8zODMsNygtLisBCgoKDgwMFA8PFCwZFBksLCssNywrLCwrKyssLCwrLCsrNysrKywrKysrKyssLCssKysrKysrKysrNysrKysrK//AABEIAKgBLAMBIgACEQEDEQH/xAAXAAEBAQEAAAAAAAAAAAAAAAAAAQIH/8QAFhABAQEAAAAAAAAAAAAAAAAAABEB/8QAFgEBAQEAAAAAAAAAAAAAAAAAAAEC/8QAFREBAQAAAAAAAAAAAAAAAAAAABH/2gAMAwEAAhEDEQA/AO3gIgAAAAAAAAAAAAAAAAAAAAAAAAAAAAAAAAAAAAAAIAAJQVBRRFAAAAAAAAAAAAAAAAAAAAAAAAAAAAAQKlAEAAQFBQUFAAAAAAAAAAAAAAAAAAAAAAAAAAAAGQVkQUWBAUEUFAAAAAAAAAAAAAAAAAAAAAAAAAAAAAAEDBABVAAAAAAAAAAAAAAAAAAAAAAAAAAAAAAAAAAECCAKKAAAAAAAAAAKgCgAAAAAAAgC6CAAAAAAAAAAAAAAAAAAAAAAAAAAAAAAAAAAAAAAAAAAAAAAAAAAAAAAAAAAAAAAAAAAAAAAAAAAAAAAAAAAAAAAAAAAAAAABUoKIoAAAAAAAAAAAAAAAAAAAAAAAAAAAAIIMjQgtFEVRARBRBBSoqgqBRRBaKJQooigAAAgKJVAAABKCiUSiiBRUAoAiAAKAAoCggIAAAAAAKIKKAAIAogCiAKIAoAAgCiAKgIAABUAf//Z"/>
          <p:cNvSpPr>
            <a:spLocks noChangeAspect="1" noChangeArrowheads="1"/>
          </p:cNvSpPr>
          <p:nvPr/>
        </p:nvSpPr>
        <p:spPr bwMode="auto">
          <a:xfrm>
            <a:off x="307974" y="7937"/>
            <a:ext cx="2124911" cy="212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0" name="Picture 12" descr="https://encrypted-tbn0.gstatic.com/images?q=tbn:ANd9GcT3zQwZ8txMrvNdXrpcJNhmMSLpf8thz0H3m-asZ0IPu-JkyN2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22" y="-856"/>
            <a:ext cx="12247955" cy="68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60" y="-3627784"/>
            <a:ext cx="5963479" cy="1058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01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5" name="AutoShape 2" descr="save image"/>
          <p:cNvSpPr>
            <a:spLocks noChangeAspect="1" noChangeArrowheads="1"/>
          </p:cNvSpPr>
          <p:nvPr/>
        </p:nvSpPr>
        <p:spPr bwMode="auto">
          <a:xfrm>
            <a:off x="155574" y="-144463"/>
            <a:ext cx="8531225" cy="853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12" descr="https://encrypted-tbn0.gstatic.com/images?q=tbn:ANd9GcT3zQwZ8txMrvNdXrpcJNhmMSLpf8thz0H3m-asZ0IPu-JkyN2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22" y="-856"/>
            <a:ext cx="12247955" cy="68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-3771800"/>
            <a:ext cx="6004047" cy="106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92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-3555776"/>
            <a:ext cx="8856984" cy="1304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9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8313" y="832892"/>
            <a:ext cx="8229600" cy="723900"/>
          </a:xfrm>
        </p:spPr>
        <p:txBody>
          <a:bodyPr/>
          <a:lstStyle/>
          <a:p>
            <a:pPr algn="l"/>
            <a:r>
              <a:rPr lang="en-GB" sz="4000" dirty="0"/>
              <a:t>The Law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18864" y="1556792"/>
            <a:ext cx="5061248" cy="4569371"/>
          </a:xfrm>
        </p:spPr>
        <p:txBody>
          <a:bodyPr/>
          <a:lstStyle/>
          <a:p>
            <a:r>
              <a:rPr lang="en-GB" sz="2800" dirty="0"/>
              <a:t>Consent</a:t>
            </a:r>
          </a:p>
          <a:p>
            <a:r>
              <a:rPr lang="en-GB" sz="2800" dirty="0"/>
              <a:t>Record keeping </a:t>
            </a:r>
          </a:p>
          <a:p>
            <a:r>
              <a:rPr lang="en-GB" sz="2800" dirty="0"/>
              <a:t>Get up to date</a:t>
            </a:r>
          </a:p>
          <a:p>
            <a:r>
              <a:rPr lang="en-GB" sz="2800" dirty="0"/>
              <a:t>Opt out</a:t>
            </a:r>
          </a:p>
          <a:p>
            <a:r>
              <a:rPr lang="en-GB" sz="2800" dirty="0"/>
              <a:t>Compliant suppliers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5" y="-3051720"/>
            <a:ext cx="8847910" cy="1303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62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12" descr="https://encrypted-tbn0.gstatic.com/images?q=tbn:ANd9GcT3zQwZ8txMrvNdXrpcJNhmMSLpf8thz0H3m-asZ0IPu-JkyN2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22" y="242553"/>
            <a:ext cx="12247955" cy="68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-2373044"/>
            <a:ext cx="5256584" cy="93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31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12" descr="https://encrypted-tbn0.gstatic.com/images?q=tbn:ANd9GcT3zQwZ8txMrvNdXrpcJNhmMSLpf8thz0H3m-asZ0IPu-JkyN2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22" y="-856"/>
            <a:ext cx="12247955" cy="68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894" y="-2331640"/>
            <a:ext cx="5314394" cy="943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31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2115616"/>
            <a:ext cx="12192000" cy="93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47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12" descr="https://encrypted-tbn0.gstatic.com/images?q=tbn:ANd9GcT3zQwZ8txMrvNdXrpcJNhmMSLpf8thz0H3m-asZ0IPu-JkyN2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22" y="-856"/>
            <a:ext cx="12247955" cy="68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004" y="-675456"/>
            <a:ext cx="4499992" cy="798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25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12" descr="https://encrypted-tbn0.gstatic.com/images?q=tbn:ANd9GcT3zQwZ8txMrvNdXrpcJNhmMSLpf8thz0H3m-asZ0IPu-JkyN2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22" y="-856"/>
            <a:ext cx="12247955" cy="68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-963488"/>
            <a:ext cx="4499992" cy="798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88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12" descr="https://encrypted-tbn0.gstatic.com/images?q=tbn:ANd9GcT3zQwZ8txMrvNdXrpcJNhmMSLpf8thz0H3m-asZ0IPu-JkyN2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22" y="-856"/>
            <a:ext cx="12247955" cy="68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-891480"/>
            <a:ext cx="4464496" cy="792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27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5636198-10fc-4678-89a0-bf3674594088" descr="311B73C7-3E8B-4556-82DF-04EEB2FADAA4@101sm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556793"/>
            <a:ext cx="7560839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8313" y="832892"/>
            <a:ext cx="8229600" cy="723900"/>
          </a:xfrm>
        </p:spPr>
        <p:txBody>
          <a:bodyPr/>
          <a:lstStyle/>
          <a:p>
            <a:r>
              <a:rPr lang="en-GB" sz="4000" dirty="0"/>
              <a:t>Track – Measure - Improve</a:t>
            </a:r>
          </a:p>
        </p:txBody>
      </p:sp>
    </p:spTree>
    <p:extLst>
      <p:ext uri="{BB962C8B-B14F-4D97-AF65-F5344CB8AC3E}">
        <p14:creationId xmlns:p14="http://schemas.microsoft.com/office/powerpoint/2010/main" val="3828400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8313" y="832892"/>
            <a:ext cx="6984007" cy="723900"/>
          </a:xfrm>
        </p:spPr>
        <p:txBody>
          <a:bodyPr/>
          <a:lstStyle/>
          <a:p>
            <a:pPr algn="l"/>
            <a:r>
              <a:rPr lang="en-GB" sz="4000" dirty="0"/>
              <a:t>Evaluate Performance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18864" y="1600200"/>
            <a:ext cx="8229600" cy="4525963"/>
          </a:xfrm>
        </p:spPr>
        <p:txBody>
          <a:bodyPr/>
          <a:lstStyle/>
          <a:p>
            <a:r>
              <a:rPr lang="en-GB" dirty="0"/>
              <a:t>Opens</a:t>
            </a:r>
          </a:p>
          <a:p>
            <a:r>
              <a:rPr lang="en-GB" dirty="0"/>
              <a:t>Clicks</a:t>
            </a:r>
          </a:p>
          <a:p>
            <a:r>
              <a:rPr lang="en-GB" dirty="0"/>
              <a:t>Click to open</a:t>
            </a:r>
          </a:p>
          <a:p>
            <a:r>
              <a:rPr lang="en-GB" dirty="0"/>
              <a:t>Replies</a:t>
            </a:r>
          </a:p>
          <a:p>
            <a:r>
              <a:rPr lang="en-GB" dirty="0"/>
              <a:t>Views, traditional and social </a:t>
            </a:r>
          </a:p>
          <a:p>
            <a:r>
              <a:rPr lang="en-GB" dirty="0"/>
              <a:t>Bounces &amp; unsubscribes</a:t>
            </a:r>
          </a:p>
        </p:txBody>
      </p:sp>
    </p:spTree>
    <p:extLst>
      <p:ext uri="{BB962C8B-B14F-4D97-AF65-F5344CB8AC3E}">
        <p14:creationId xmlns:p14="http://schemas.microsoft.com/office/powerpoint/2010/main" val="4127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83768" y="2276872"/>
            <a:ext cx="6984007" cy="723900"/>
          </a:xfrm>
        </p:spPr>
        <p:txBody>
          <a:bodyPr/>
          <a:lstStyle/>
          <a:p>
            <a:pPr algn="l"/>
            <a:r>
              <a:rPr lang="en-GB" sz="4000"/>
              <a:t>Your Campaigns!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062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8313" y="832892"/>
            <a:ext cx="5975895" cy="723900"/>
          </a:xfrm>
        </p:spPr>
        <p:txBody>
          <a:bodyPr/>
          <a:lstStyle/>
          <a:p>
            <a:pPr algn="l"/>
            <a:r>
              <a:rPr lang="en-GB" sz="4000" dirty="0"/>
              <a:t>Planning your Campaign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18864" y="1600200"/>
            <a:ext cx="8229600" cy="4525963"/>
          </a:xfrm>
        </p:spPr>
        <p:txBody>
          <a:bodyPr/>
          <a:lstStyle/>
          <a:p>
            <a:r>
              <a:rPr lang="en-GB" sz="2800" dirty="0"/>
              <a:t>Setting objectives</a:t>
            </a:r>
          </a:p>
          <a:p>
            <a:r>
              <a:rPr lang="en-GB" sz="2800" dirty="0"/>
              <a:t>Keep it simple</a:t>
            </a:r>
          </a:p>
          <a:p>
            <a:r>
              <a:rPr lang="en-GB" sz="2800" dirty="0"/>
              <a:t>Part of your strategy</a:t>
            </a:r>
          </a:p>
          <a:p>
            <a:r>
              <a:rPr lang="en-GB" sz="2800" dirty="0"/>
              <a:t>Audience</a:t>
            </a:r>
          </a:p>
          <a:p>
            <a:r>
              <a:rPr lang="en-GB" sz="2800" dirty="0"/>
              <a:t>Follow up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181" r="13497"/>
          <a:stretch/>
        </p:blipFill>
        <p:spPr>
          <a:xfrm>
            <a:off x="-36512" y="-25152"/>
            <a:ext cx="9217024" cy="68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37" r="13635"/>
          <a:stretch/>
        </p:blipFill>
        <p:spPr>
          <a:xfrm>
            <a:off x="-36512" y="-99392"/>
            <a:ext cx="9217024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298" r="12740"/>
          <a:stretch/>
        </p:blipFill>
        <p:spPr>
          <a:xfrm>
            <a:off x="-36513" y="-11501"/>
            <a:ext cx="9217025" cy="69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1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765" r="12937"/>
          <a:stretch/>
        </p:blipFill>
        <p:spPr>
          <a:xfrm>
            <a:off x="-36511" y="-34280"/>
            <a:ext cx="9217024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176"/>
          <a:stretch/>
        </p:blipFill>
        <p:spPr>
          <a:xfrm>
            <a:off x="-1476672" y="0"/>
            <a:ext cx="12048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18864" y="1600200"/>
            <a:ext cx="8229600" cy="4525963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43027f09-9079-4b9c-8607-e3ef05560364" descr="97A3345F-DCDE-4618-AE9C-9CB64A8DD812@101sm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02" y="1600200"/>
            <a:ext cx="514372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54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8313" y="832892"/>
            <a:ext cx="8229600" cy="723900"/>
          </a:xfrm>
        </p:spPr>
        <p:txBody>
          <a:bodyPr/>
          <a:lstStyle/>
          <a:p>
            <a:pPr algn="l"/>
            <a:r>
              <a:rPr lang="en-GB" sz="4000" dirty="0"/>
              <a:t>Target &amp; Segment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18864" y="1600200"/>
            <a:ext cx="8229600" cy="4525963"/>
          </a:xfrm>
        </p:spPr>
        <p:txBody>
          <a:bodyPr/>
          <a:lstStyle/>
          <a:p>
            <a:r>
              <a:rPr lang="en-GB" sz="2800" dirty="0"/>
              <a:t>Identify audiences</a:t>
            </a:r>
          </a:p>
          <a:p>
            <a:r>
              <a:rPr lang="en-GB" sz="2800" dirty="0"/>
              <a:t>Demographic data</a:t>
            </a:r>
          </a:p>
          <a:p>
            <a:r>
              <a:rPr lang="en-GB" sz="2800" dirty="0"/>
              <a:t>Behavioural data</a:t>
            </a:r>
          </a:p>
          <a:p>
            <a:r>
              <a:rPr lang="en-GB" sz="2800" dirty="0"/>
              <a:t>Touch strategy</a:t>
            </a:r>
          </a:p>
          <a:p>
            <a:r>
              <a:rPr lang="en-GB" sz="2800" dirty="0"/>
              <a:t>Refine &amp; Improve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1026" name="060f2e12-66ed-4483-aab6-a00476c3b18d" descr="C0C25803-77EE-44F0-89DE-945F01B6068B@101sm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84688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8313" y="832892"/>
            <a:ext cx="8229600" cy="723900"/>
          </a:xfrm>
        </p:spPr>
        <p:txBody>
          <a:bodyPr/>
          <a:lstStyle/>
          <a:p>
            <a:pPr algn="l"/>
            <a:r>
              <a:rPr lang="en-GB" sz="4000" dirty="0"/>
              <a:t>Is it just spam?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18864" y="1600200"/>
            <a:ext cx="8229600" cy="4525963"/>
          </a:xfrm>
        </p:spPr>
        <p:txBody>
          <a:bodyPr/>
          <a:lstStyle/>
          <a:p>
            <a:r>
              <a:rPr lang="en-GB" sz="2800" dirty="0"/>
              <a:t>Deliverability</a:t>
            </a:r>
          </a:p>
          <a:p>
            <a:r>
              <a:rPr lang="en-GB" sz="2800" dirty="0"/>
              <a:t>List Hygiene</a:t>
            </a:r>
          </a:p>
          <a:p>
            <a:r>
              <a:rPr lang="en-GB" sz="2800" dirty="0"/>
              <a:t>Spam Check</a:t>
            </a:r>
          </a:p>
          <a:p>
            <a:r>
              <a:rPr lang="en-GB" sz="2800" dirty="0"/>
              <a:t>Client Check</a:t>
            </a:r>
          </a:p>
          <a:p>
            <a:endParaRPr lang="en-GB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8313" y="832892"/>
            <a:ext cx="8229600" cy="723900"/>
          </a:xfrm>
        </p:spPr>
        <p:txBody>
          <a:bodyPr/>
          <a:lstStyle/>
          <a:p>
            <a:pPr algn="l"/>
            <a:r>
              <a:rPr lang="en-GB" sz="4000" dirty="0"/>
              <a:t>Get them to open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18864" y="1600200"/>
            <a:ext cx="8229600" cy="4525963"/>
          </a:xfrm>
        </p:spPr>
        <p:txBody>
          <a:bodyPr/>
          <a:lstStyle/>
          <a:p>
            <a:r>
              <a:rPr lang="en-GB" sz="2800" dirty="0"/>
              <a:t>1</a:t>
            </a:r>
          </a:p>
          <a:p>
            <a:r>
              <a:rPr lang="en-GB" sz="2800" dirty="0"/>
              <a:t>2</a:t>
            </a:r>
          </a:p>
          <a:p>
            <a:r>
              <a:rPr lang="en-GB" sz="2800" dirty="0"/>
              <a:t>3</a:t>
            </a:r>
          </a:p>
          <a:p>
            <a:r>
              <a:rPr lang="en-GB" sz="2800" dirty="0"/>
              <a:t>4</a:t>
            </a:r>
          </a:p>
        </p:txBody>
      </p:sp>
      <p:pic>
        <p:nvPicPr>
          <p:cNvPr id="3" name="8e3f861a-525c-46f9-8bfe-06a510f6751f" descr="AAF4F446-41FC-490D-8666-4F13CFC2C0C0@101sm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97475"/>
            <a:ext cx="3085231" cy="462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573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8313" y="832892"/>
            <a:ext cx="8229600" cy="723900"/>
          </a:xfrm>
        </p:spPr>
        <p:txBody>
          <a:bodyPr/>
          <a:lstStyle/>
          <a:p>
            <a:pPr algn="l"/>
            <a:r>
              <a:rPr lang="en-GB" sz="4000" dirty="0"/>
              <a:t>Get them to open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18864" y="1600200"/>
            <a:ext cx="8229600" cy="4525963"/>
          </a:xfrm>
        </p:spPr>
        <p:txBody>
          <a:bodyPr/>
          <a:lstStyle/>
          <a:p>
            <a:r>
              <a:rPr lang="en-GB" sz="2800" dirty="0"/>
              <a:t>Friendly From</a:t>
            </a:r>
          </a:p>
          <a:p>
            <a:r>
              <a:rPr lang="en-GB" sz="2800" dirty="0"/>
              <a:t>Subject Line</a:t>
            </a:r>
          </a:p>
          <a:p>
            <a:r>
              <a:rPr lang="en-GB" sz="2800" dirty="0"/>
              <a:t>Pre Header</a:t>
            </a:r>
          </a:p>
          <a:p>
            <a:r>
              <a:rPr lang="en-GB" sz="2800" dirty="0"/>
              <a:t>Preview</a:t>
            </a:r>
          </a:p>
          <a:p>
            <a:r>
              <a:rPr lang="en-GB" sz="2800" dirty="0"/>
              <a:t>Timing</a:t>
            </a:r>
          </a:p>
          <a:p>
            <a:r>
              <a:rPr lang="en-GB" sz="2800" dirty="0"/>
              <a:t>Find what works</a:t>
            </a:r>
          </a:p>
          <a:p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80728"/>
            <a:ext cx="4990009" cy="447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9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8840" y="-1314503"/>
            <a:ext cx="13470396" cy="1035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11902</TotalTime>
  <Words>130</Words>
  <Application>Microsoft Office PowerPoint</Application>
  <PresentationFormat>On-screen Show (4:3)</PresentationFormat>
  <Paragraphs>61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Franklin Gothic Book</vt:lpstr>
      <vt:lpstr>Franklin Gothic Medium</vt:lpstr>
      <vt:lpstr>Frutiger LT Std 45 Light</vt:lpstr>
      <vt:lpstr>Office Theme</vt:lpstr>
      <vt:lpstr>PowerPoint Presentation</vt:lpstr>
      <vt:lpstr>PowerPoint Presentation</vt:lpstr>
      <vt:lpstr>The Law </vt:lpstr>
      <vt:lpstr>Planning your Campaign</vt:lpstr>
      <vt:lpstr>Target &amp; Segment</vt:lpstr>
      <vt:lpstr>Is it just spam?</vt:lpstr>
      <vt:lpstr>Get them to open</vt:lpstr>
      <vt:lpstr>Get them to open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 them to react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Track – Measure - Improve</vt:lpstr>
      <vt:lpstr>Evaluate Performance</vt:lpstr>
      <vt:lpstr>Your Campaigns!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 Hall</dc:creator>
  <cp:lastModifiedBy>Callum Atkinson</cp:lastModifiedBy>
  <cp:revision>299</cp:revision>
  <cp:lastPrinted>2013-11-18T16:54:52Z</cp:lastPrinted>
  <dcterms:created xsi:type="dcterms:W3CDTF">2011-09-21T08:17:43Z</dcterms:created>
  <dcterms:modified xsi:type="dcterms:W3CDTF">2018-02-20T16:54:26Z</dcterms:modified>
</cp:coreProperties>
</file>